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404050" cy="16202025"/>
  <p:notesSz cx="6858000" cy="9144000"/>
  <p:defaultTextStyle>
    <a:defPPr>
      <a:defRPr lang="es-ES"/>
    </a:defPPr>
    <a:lvl1pPr marL="0" algn="l" defTabSz="76191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80959" algn="l" defTabSz="76191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61919" algn="l" defTabSz="76191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42877" algn="l" defTabSz="76191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23837" algn="l" defTabSz="76191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04796" algn="l" defTabSz="76191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285756" algn="l" defTabSz="76191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666714" algn="l" defTabSz="76191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047674" algn="l" defTabSz="76191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416" autoAdjust="0"/>
  </p:normalViewPr>
  <p:slideViewPr>
    <p:cSldViewPr>
      <p:cViewPr>
        <p:scale>
          <a:sx n="28" d="100"/>
          <a:sy n="28" d="100"/>
        </p:scale>
        <p:origin x="-72" y="-96"/>
      </p:cViewPr>
      <p:guideLst>
        <p:guide orient="horz" pos="5103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7A52C-E34E-43D0-9241-0A94D1D1EEE4}" type="datetimeFigureOut">
              <a:rPr lang="es-ES" smtClean="0"/>
              <a:pPr/>
              <a:t>10/03/2014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0" y="685800"/>
            <a:ext cx="6858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50802-0535-44FD-AB3B-F3D829DCC64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9770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FLUJOGRAMA PROCESO VENDEDORES INFORMALES - ALCALDÍA DE MANIZALES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50802-0535-44FD-AB3B-F3D829DCC644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30309" y="5033144"/>
            <a:ext cx="27543444" cy="347293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860614" y="9181151"/>
            <a:ext cx="22682835" cy="414051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09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1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42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23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04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85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66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47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3D242-4D76-4C67-B23D-BD469EC8C437}" type="datetimeFigureOut">
              <a:rPr lang="es-ES" smtClean="0"/>
              <a:pPr/>
              <a:t>10/03/2014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CEA44-735A-4E10-B682-4A938B7D7F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3D242-4D76-4C67-B23D-BD469EC8C437}" type="datetimeFigureOut">
              <a:rPr lang="es-ES" smtClean="0"/>
              <a:pPr/>
              <a:t>10/03/2014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CEA44-735A-4E10-B682-4A938B7D7F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23492943" y="648843"/>
            <a:ext cx="7290910" cy="1382422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620210" y="648843"/>
            <a:ext cx="21332665" cy="1382422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3D242-4D76-4C67-B23D-BD469EC8C437}" type="datetimeFigureOut">
              <a:rPr lang="es-ES" smtClean="0"/>
              <a:pPr/>
              <a:t>10/03/2014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CEA44-735A-4E10-B682-4A938B7D7F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3D242-4D76-4C67-B23D-BD469EC8C437}" type="datetimeFigureOut">
              <a:rPr lang="es-ES" smtClean="0"/>
              <a:pPr/>
              <a:t>10/03/2014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CEA44-735A-4E10-B682-4A938B7D7F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59704" y="10411314"/>
            <a:ext cx="27543444" cy="3217902"/>
          </a:xfrm>
        </p:spPr>
        <p:txBody>
          <a:bodyPr anchor="t"/>
          <a:lstStyle>
            <a:lvl1pPr algn="l">
              <a:defRPr sz="33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59704" y="6867118"/>
            <a:ext cx="27543444" cy="3544193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8095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6191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4287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52383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90479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28575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66671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04767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3D242-4D76-4C67-B23D-BD469EC8C437}" type="datetimeFigureOut">
              <a:rPr lang="es-ES" smtClean="0"/>
              <a:pPr/>
              <a:t>10/03/2014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CEA44-735A-4E10-B682-4A938B7D7F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620211" y="3780483"/>
            <a:ext cx="14311790" cy="106925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6472065" y="3780483"/>
            <a:ext cx="14311790" cy="106925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3D242-4D76-4C67-B23D-BD469EC8C437}" type="datetimeFigureOut">
              <a:rPr lang="es-ES" smtClean="0"/>
              <a:pPr/>
              <a:t>10/03/2014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CEA44-735A-4E10-B682-4A938B7D7F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20204" y="3626708"/>
            <a:ext cx="14317416" cy="1511439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59" indent="0">
              <a:buNone/>
              <a:defRPr sz="1600" b="1"/>
            </a:lvl2pPr>
            <a:lvl3pPr marL="761919" indent="0">
              <a:buNone/>
              <a:defRPr sz="1500" b="1"/>
            </a:lvl3pPr>
            <a:lvl4pPr marL="1142877" indent="0">
              <a:buNone/>
              <a:defRPr sz="1300" b="1"/>
            </a:lvl4pPr>
            <a:lvl5pPr marL="1523837" indent="0">
              <a:buNone/>
              <a:defRPr sz="1300" b="1"/>
            </a:lvl5pPr>
            <a:lvl6pPr marL="1904796" indent="0">
              <a:buNone/>
              <a:defRPr sz="1300" b="1"/>
            </a:lvl6pPr>
            <a:lvl7pPr marL="2285756" indent="0">
              <a:buNone/>
              <a:defRPr sz="1300" b="1"/>
            </a:lvl7pPr>
            <a:lvl8pPr marL="2666714" indent="0">
              <a:buNone/>
              <a:defRPr sz="1300" b="1"/>
            </a:lvl8pPr>
            <a:lvl9pPr marL="3047674" indent="0">
              <a:buNone/>
              <a:defRPr sz="13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620204" y="5138144"/>
            <a:ext cx="14317416" cy="9334919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6460814" y="3626708"/>
            <a:ext cx="14323041" cy="1511439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59" indent="0">
              <a:buNone/>
              <a:defRPr sz="1600" b="1"/>
            </a:lvl2pPr>
            <a:lvl3pPr marL="761919" indent="0">
              <a:buNone/>
              <a:defRPr sz="1500" b="1"/>
            </a:lvl3pPr>
            <a:lvl4pPr marL="1142877" indent="0">
              <a:buNone/>
              <a:defRPr sz="1300" b="1"/>
            </a:lvl4pPr>
            <a:lvl5pPr marL="1523837" indent="0">
              <a:buNone/>
              <a:defRPr sz="1300" b="1"/>
            </a:lvl5pPr>
            <a:lvl6pPr marL="1904796" indent="0">
              <a:buNone/>
              <a:defRPr sz="1300" b="1"/>
            </a:lvl6pPr>
            <a:lvl7pPr marL="2285756" indent="0">
              <a:buNone/>
              <a:defRPr sz="1300" b="1"/>
            </a:lvl7pPr>
            <a:lvl8pPr marL="2666714" indent="0">
              <a:buNone/>
              <a:defRPr sz="1300" b="1"/>
            </a:lvl8pPr>
            <a:lvl9pPr marL="3047674" indent="0">
              <a:buNone/>
              <a:defRPr sz="13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6460814" y="5138144"/>
            <a:ext cx="14323041" cy="9334919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3D242-4D76-4C67-B23D-BD469EC8C437}" type="datetimeFigureOut">
              <a:rPr lang="es-ES" smtClean="0"/>
              <a:pPr/>
              <a:t>10/03/2014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CEA44-735A-4E10-B682-4A938B7D7F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3D242-4D76-4C67-B23D-BD469EC8C437}" type="datetimeFigureOut">
              <a:rPr lang="es-ES" smtClean="0"/>
              <a:pPr/>
              <a:t>10/03/2014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CEA44-735A-4E10-B682-4A938B7D7F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3D242-4D76-4C67-B23D-BD469EC8C437}" type="datetimeFigureOut">
              <a:rPr lang="es-ES" smtClean="0"/>
              <a:pPr/>
              <a:t>10/03/2014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CEA44-735A-4E10-B682-4A938B7D7F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20211" y="645089"/>
            <a:ext cx="10660708" cy="2745344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669092" y="645100"/>
            <a:ext cx="18114765" cy="13827980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20211" y="3390432"/>
            <a:ext cx="10660708" cy="11082636"/>
          </a:xfrm>
        </p:spPr>
        <p:txBody>
          <a:bodyPr/>
          <a:lstStyle>
            <a:lvl1pPr marL="0" indent="0">
              <a:buNone/>
              <a:defRPr sz="1200"/>
            </a:lvl1pPr>
            <a:lvl2pPr marL="380959" indent="0">
              <a:buNone/>
              <a:defRPr sz="1100"/>
            </a:lvl2pPr>
            <a:lvl3pPr marL="761919" indent="0">
              <a:buNone/>
              <a:defRPr sz="800"/>
            </a:lvl3pPr>
            <a:lvl4pPr marL="1142877" indent="0">
              <a:buNone/>
              <a:defRPr sz="700"/>
            </a:lvl4pPr>
            <a:lvl5pPr marL="1523837" indent="0">
              <a:buNone/>
              <a:defRPr sz="700"/>
            </a:lvl5pPr>
            <a:lvl6pPr marL="1904796" indent="0">
              <a:buNone/>
              <a:defRPr sz="700"/>
            </a:lvl6pPr>
            <a:lvl7pPr marL="2285756" indent="0">
              <a:buNone/>
              <a:defRPr sz="700"/>
            </a:lvl7pPr>
            <a:lvl8pPr marL="2666714" indent="0">
              <a:buNone/>
              <a:defRPr sz="700"/>
            </a:lvl8pPr>
            <a:lvl9pPr marL="3047674" indent="0">
              <a:buNone/>
              <a:defRPr sz="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3D242-4D76-4C67-B23D-BD469EC8C437}" type="datetimeFigureOut">
              <a:rPr lang="es-ES" smtClean="0"/>
              <a:pPr/>
              <a:t>10/03/2014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CEA44-735A-4E10-B682-4A938B7D7F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51423" y="11341419"/>
            <a:ext cx="19442430" cy="1338918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351423" y="1447683"/>
            <a:ext cx="19442430" cy="9721215"/>
          </a:xfrm>
        </p:spPr>
        <p:txBody>
          <a:bodyPr/>
          <a:lstStyle>
            <a:lvl1pPr marL="0" indent="0">
              <a:buNone/>
              <a:defRPr sz="2700"/>
            </a:lvl1pPr>
            <a:lvl2pPr marL="380959" indent="0">
              <a:buNone/>
              <a:defRPr sz="2400"/>
            </a:lvl2pPr>
            <a:lvl3pPr marL="761919" indent="0">
              <a:buNone/>
              <a:defRPr sz="2000"/>
            </a:lvl3pPr>
            <a:lvl4pPr marL="1142877" indent="0">
              <a:buNone/>
              <a:defRPr sz="1600"/>
            </a:lvl4pPr>
            <a:lvl5pPr marL="1523837" indent="0">
              <a:buNone/>
              <a:defRPr sz="1600"/>
            </a:lvl5pPr>
            <a:lvl6pPr marL="1904796" indent="0">
              <a:buNone/>
              <a:defRPr sz="1600"/>
            </a:lvl6pPr>
            <a:lvl7pPr marL="2285756" indent="0">
              <a:buNone/>
              <a:defRPr sz="1600"/>
            </a:lvl7pPr>
            <a:lvl8pPr marL="2666714" indent="0">
              <a:buNone/>
              <a:defRPr sz="1600"/>
            </a:lvl8pPr>
            <a:lvl9pPr marL="3047674" indent="0">
              <a:buNone/>
              <a:defRPr sz="16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51423" y="12680336"/>
            <a:ext cx="19442430" cy="1901487"/>
          </a:xfrm>
        </p:spPr>
        <p:txBody>
          <a:bodyPr/>
          <a:lstStyle>
            <a:lvl1pPr marL="0" indent="0">
              <a:buNone/>
              <a:defRPr sz="1200"/>
            </a:lvl1pPr>
            <a:lvl2pPr marL="380959" indent="0">
              <a:buNone/>
              <a:defRPr sz="1100"/>
            </a:lvl2pPr>
            <a:lvl3pPr marL="761919" indent="0">
              <a:buNone/>
              <a:defRPr sz="800"/>
            </a:lvl3pPr>
            <a:lvl4pPr marL="1142877" indent="0">
              <a:buNone/>
              <a:defRPr sz="700"/>
            </a:lvl4pPr>
            <a:lvl5pPr marL="1523837" indent="0">
              <a:buNone/>
              <a:defRPr sz="700"/>
            </a:lvl5pPr>
            <a:lvl6pPr marL="1904796" indent="0">
              <a:buNone/>
              <a:defRPr sz="700"/>
            </a:lvl6pPr>
            <a:lvl7pPr marL="2285756" indent="0">
              <a:buNone/>
              <a:defRPr sz="700"/>
            </a:lvl7pPr>
            <a:lvl8pPr marL="2666714" indent="0">
              <a:buNone/>
              <a:defRPr sz="700"/>
            </a:lvl8pPr>
            <a:lvl9pPr marL="3047674" indent="0">
              <a:buNone/>
              <a:defRPr sz="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3D242-4D76-4C67-B23D-BD469EC8C437}" type="datetimeFigureOut">
              <a:rPr lang="es-ES" smtClean="0"/>
              <a:pPr/>
              <a:t>10/03/2014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CEA44-735A-4E10-B682-4A938B7D7F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20209" y="648836"/>
            <a:ext cx="29163645" cy="2700339"/>
          </a:xfrm>
          <a:prstGeom prst="rect">
            <a:avLst/>
          </a:prstGeom>
        </p:spPr>
        <p:txBody>
          <a:bodyPr vert="horz" lIns="76192" tIns="38095" rIns="76192" bIns="38095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20209" y="3780483"/>
            <a:ext cx="29163645" cy="10692588"/>
          </a:xfrm>
          <a:prstGeom prst="rect">
            <a:avLst/>
          </a:prstGeom>
        </p:spPr>
        <p:txBody>
          <a:bodyPr vert="horz" lIns="76192" tIns="38095" rIns="76192" bIns="38095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620207" y="15016889"/>
            <a:ext cx="7560945" cy="862608"/>
          </a:xfrm>
          <a:prstGeom prst="rect">
            <a:avLst/>
          </a:prstGeom>
        </p:spPr>
        <p:txBody>
          <a:bodyPr vert="horz" lIns="76192" tIns="38095" rIns="76192" bIns="38095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3D242-4D76-4C67-B23D-BD469EC8C437}" type="datetimeFigureOut">
              <a:rPr lang="es-ES" smtClean="0"/>
              <a:pPr/>
              <a:t>10/03/2014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1071389" y="15016889"/>
            <a:ext cx="10261284" cy="862608"/>
          </a:xfrm>
          <a:prstGeom prst="rect">
            <a:avLst/>
          </a:prstGeom>
        </p:spPr>
        <p:txBody>
          <a:bodyPr vert="horz" lIns="76192" tIns="38095" rIns="76192" bIns="38095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3222909" y="15016889"/>
            <a:ext cx="7560945" cy="862608"/>
          </a:xfrm>
          <a:prstGeom prst="rect">
            <a:avLst/>
          </a:prstGeom>
        </p:spPr>
        <p:txBody>
          <a:bodyPr vert="horz" lIns="76192" tIns="38095" rIns="76192" bIns="38095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CEA44-735A-4E10-B682-4A938B7D7F5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61919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719" indent="-285719" algn="l" defTabSz="761919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19059" indent="-238100" algn="l" defTabSz="761919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52398" indent="-190479" algn="l" defTabSz="76191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33358" indent="-190479" algn="l" defTabSz="761919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316" indent="-190479" algn="l" defTabSz="761919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95275" indent="-190479" algn="l" defTabSz="76191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76235" indent="-190479" algn="l" defTabSz="76191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194" indent="-190479" algn="l" defTabSz="76191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38153" indent="-190479" algn="l" defTabSz="76191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76191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59" algn="l" defTabSz="76191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19" algn="l" defTabSz="76191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877" algn="l" defTabSz="76191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837" algn="l" defTabSz="76191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796" algn="l" defTabSz="76191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756" algn="l" defTabSz="76191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714" algn="l" defTabSz="76191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674" algn="l" defTabSz="76191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3" name="472 Grupo"/>
          <p:cNvGrpSpPr>
            <a:grpSpLocks/>
          </p:cNvGrpSpPr>
          <p:nvPr/>
        </p:nvGrpSpPr>
        <p:grpSpPr>
          <a:xfrm>
            <a:off x="2088457" y="2670502"/>
            <a:ext cx="29091232" cy="12415286"/>
            <a:chOff x="1584401" y="1908324"/>
            <a:chExt cx="29091232" cy="12415286"/>
          </a:xfrm>
        </p:grpSpPr>
        <p:sp>
          <p:nvSpPr>
            <p:cNvPr id="282" name="281 Elipse"/>
            <p:cNvSpPr/>
            <p:nvPr/>
          </p:nvSpPr>
          <p:spPr>
            <a:xfrm>
              <a:off x="5622563" y="6785229"/>
              <a:ext cx="2730590" cy="117056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b="1" dirty="0" smtClean="0">
                  <a:solidFill>
                    <a:schemeClr val="bg1"/>
                  </a:solidFill>
                </a:rPr>
                <a:t>SE VERIFICA LA INFORMACIÓN EN LA BASE DE DATOS DE LA ALCALDÍA DE MANIZALES</a:t>
              </a:r>
              <a:endParaRPr lang="es-E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83" name="282 CuadroTexto"/>
            <p:cNvSpPr txBox="1"/>
            <p:nvPr/>
          </p:nvSpPr>
          <p:spPr>
            <a:xfrm>
              <a:off x="11157445" y="5889552"/>
              <a:ext cx="85059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000" b="1" dirty="0" smtClean="0">
                  <a:latin typeface="Verdana" pitchFamily="34" charset="0"/>
                </a:rPr>
                <a:t>SI</a:t>
              </a:r>
              <a:endParaRPr lang="es-ES" sz="1000" b="1" dirty="0">
                <a:latin typeface="Verdana" pitchFamily="34" charset="0"/>
              </a:endParaRPr>
            </a:p>
          </p:txBody>
        </p:sp>
        <p:sp>
          <p:nvSpPr>
            <p:cNvPr id="284" name="283 Preparación"/>
            <p:cNvSpPr/>
            <p:nvPr/>
          </p:nvSpPr>
          <p:spPr>
            <a:xfrm rot="10800000" flipV="1">
              <a:off x="11895322" y="4494400"/>
              <a:ext cx="2062713" cy="2036022"/>
            </a:xfrm>
            <a:prstGeom prst="flowChartPreparation">
              <a:avLst/>
            </a:prstGeom>
            <a:solidFill>
              <a:srgbClr val="92D050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b="1" dirty="0" smtClean="0">
                  <a:solidFill>
                    <a:schemeClr val="tx2"/>
                  </a:solidFill>
                </a:rPr>
                <a:t>ES VIABLE </a:t>
              </a:r>
              <a:r>
                <a:rPr lang="es-ES" sz="1400" dirty="0" smtClean="0">
                  <a:solidFill>
                    <a:schemeClr val="tx2"/>
                  </a:solidFill>
                </a:rPr>
                <a:t>OTORGAR O RENOVAR UN PERMISO DE OCUPACIÓN DE ESPACIO PÚBLICO</a:t>
              </a:r>
              <a:endParaRPr lang="es-ES" sz="1400" dirty="0">
                <a:solidFill>
                  <a:schemeClr val="tx2"/>
                </a:solidFill>
              </a:endParaRPr>
            </a:p>
          </p:txBody>
        </p:sp>
        <p:cxnSp>
          <p:nvCxnSpPr>
            <p:cNvPr id="285" name="284 Conector angular"/>
            <p:cNvCxnSpPr>
              <a:stCxn id="284" idx="1"/>
              <a:endCxn id="287" idx="1"/>
            </p:cNvCxnSpPr>
            <p:nvPr/>
          </p:nvCxnSpPr>
          <p:spPr>
            <a:xfrm flipV="1">
              <a:off x="13958035" y="4837460"/>
              <a:ext cx="371783" cy="67495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285 Conector angular"/>
            <p:cNvCxnSpPr>
              <a:stCxn id="284" idx="1"/>
              <a:endCxn id="288" idx="1"/>
            </p:cNvCxnSpPr>
            <p:nvPr/>
          </p:nvCxnSpPr>
          <p:spPr>
            <a:xfrm>
              <a:off x="13958035" y="5512411"/>
              <a:ext cx="371783" cy="73718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7" name="286 Rectángulo redondeado"/>
            <p:cNvSpPr/>
            <p:nvPr/>
          </p:nvSpPr>
          <p:spPr>
            <a:xfrm>
              <a:off x="14329818" y="4455429"/>
              <a:ext cx="1838964" cy="764062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300" dirty="0" smtClean="0">
                  <a:solidFill>
                    <a:schemeClr val="tx2"/>
                  </a:solidFill>
                </a:rPr>
                <a:t>ADJUDICATARIO MÓDULO DE VENTA</a:t>
              </a:r>
              <a:endParaRPr lang="es-ES" sz="1300" dirty="0">
                <a:solidFill>
                  <a:schemeClr val="tx2"/>
                </a:solidFill>
              </a:endParaRPr>
            </a:p>
          </p:txBody>
        </p:sp>
        <p:sp>
          <p:nvSpPr>
            <p:cNvPr id="288" name="287 Rectángulo redondeado"/>
            <p:cNvSpPr/>
            <p:nvPr/>
          </p:nvSpPr>
          <p:spPr>
            <a:xfrm>
              <a:off x="14329818" y="5867561"/>
              <a:ext cx="1838964" cy="764062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300" dirty="0" smtClean="0">
                  <a:solidFill>
                    <a:schemeClr val="tx2"/>
                  </a:solidFill>
                </a:rPr>
                <a:t>VENDEDOR ESTACIONARIO EN PUNTO DE VENTA</a:t>
              </a:r>
              <a:endParaRPr lang="es-ES" sz="1300" dirty="0">
                <a:solidFill>
                  <a:schemeClr val="tx2"/>
                </a:solidFill>
              </a:endParaRPr>
            </a:p>
          </p:txBody>
        </p:sp>
        <p:sp>
          <p:nvSpPr>
            <p:cNvPr id="289" name="288 Rectángulo redondeado"/>
            <p:cNvSpPr/>
            <p:nvPr/>
          </p:nvSpPr>
          <p:spPr>
            <a:xfrm>
              <a:off x="16588333" y="4139371"/>
              <a:ext cx="1637597" cy="1425756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300" dirty="0" smtClean="0">
                  <a:solidFill>
                    <a:schemeClr val="bg1"/>
                  </a:solidFill>
                </a:rPr>
                <a:t>SE OTORGA PERMISO DE OCUPACIÓN, SE CITA PARA FIRMA ACTA COMPROMISO</a:t>
              </a:r>
              <a:endParaRPr lang="es-ES" sz="1300" dirty="0">
                <a:solidFill>
                  <a:schemeClr val="bg1"/>
                </a:solidFill>
              </a:endParaRPr>
            </a:p>
          </p:txBody>
        </p:sp>
        <p:sp>
          <p:nvSpPr>
            <p:cNvPr id="290" name="289 Rectángulo redondeado"/>
            <p:cNvSpPr/>
            <p:nvPr/>
          </p:nvSpPr>
          <p:spPr>
            <a:xfrm>
              <a:off x="16588333" y="5795555"/>
              <a:ext cx="1637597" cy="908076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300" dirty="0" smtClean="0">
                  <a:solidFill>
                    <a:schemeClr val="bg1"/>
                  </a:solidFill>
                </a:rPr>
                <a:t>SE OTORGA PERMISO DE OCUPACIÓN DE ESPACIO PÚBLICO</a:t>
              </a:r>
              <a:endParaRPr lang="es-ES" sz="1300" dirty="0">
                <a:solidFill>
                  <a:schemeClr val="bg1"/>
                </a:solidFill>
              </a:endParaRPr>
            </a:p>
          </p:txBody>
        </p:sp>
        <p:sp>
          <p:nvSpPr>
            <p:cNvPr id="291" name="290 Rectángulo redondeado"/>
            <p:cNvSpPr/>
            <p:nvPr/>
          </p:nvSpPr>
          <p:spPr>
            <a:xfrm>
              <a:off x="21079383" y="4267871"/>
              <a:ext cx="1786248" cy="112477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300" dirty="0" smtClean="0">
                  <a:solidFill>
                    <a:schemeClr val="tx2"/>
                  </a:solidFill>
                </a:rPr>
                <a:t>SE GENERA OFICIO DE ESPERA Y SE REMITE LA RESPUESTA FIRMADA A VENTANILLA UNICA</a:t>
              </a:r>
              <a:endParaRPr lang="es-ES" sz="1300" dirty="0">
                <a:solidFill>
                  <a:schemeClr val="tx2"/>
                </a:solidFill>
              </a:endParaRPr>
            </a:p>
          </p:txBody>
        </p:sp>
        <p:sp>
          <p:nvSpPr>
            <p:cNvPr id="292" name="291 CuadroTexto"/>
            <p:cNvSpPr txBox="1"/>
            <p:nvPr/>
          </p:nvSpPr>
          <p:spPr>
            <a:xfrm>
              <a:off x="7921105" y="9311733"/>
              <a:ext cx="10207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200" b="1" dirty="0" smtClean="0">
                  <a:latin typeface="Verdana" pitchFamily="34" charset="0"/>
                </a:rPr>
                <a:t>NO</a:t>
              </a:r>
              <a:endParaRPr lang="es-ES" sz="1200" b="1" dirty="0">
                <a:latin typeface="Verdana" pitchFamily="34" charset="0"/>
              </a:endParaRPr>
            </a:p>
          </p:txBody>
        </p:sp>
        <p:sp>
          <p:nvSpPr>
            <p:cNvPr id="293" name="292 Rectángulo redondeado"/>
            <p:cNvSpPr/>
            <p:nvPr/>
          </p:nvSpPr>
          <p:spPr>
            <a:xfrm>
              <a:off x="18554003" y="9961357"/>
              <a:ext cx="1719340" cy="1103242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300" dirty="0" smtClean="0">
                  <a:solidFill>
                    <a:schemeClr val="bg1"/>
                  </a:solidFill>
                </a:rPr>
                <a:t>SE FIRMA OFICIO DE NEGACIÓN DE OCUPACIÓN DE ESPACIO PÚBLICO</a:t>
              </a:r>
              <a:endParaRPr lang="es-ES" sz="1300" dirty="0">
                <a:solidFill>
                  <a:schemeClr val="bg1"/>
                </a:solidFill>
              </a:endParaRPr>
            </a:p>
          </p:txBody>
        </p:sp>
        <p:sp>
          <p:nvSpPr>
            <p:cNvPr id="294" name="293 Preparación"/>
            <p:cNvSpPr/>
            <p:nvPr/>
          </p:nvSpPr>
          <p:spPr>
            <a:xfrm rot="10800000" flipV="1">
              <a:off x="5620159" y="8241592"/>
              <a:ext cx="2732994" cy="866330"/>
            </a:xfrm>
            <a:prstGeom prst="flowChartPreparation">
              <a:avLst/>
            </a:prstGeom>
            <a:solidFill>
              <a:srgbClr val="92D050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dirty="0" smtClean="0">
                  <a:solidFill>
                    <a:schemeClr val="tx2"/>
                  </a:solidFill>
                </a:rPr>
                <a:t>EL USUARIO TIENE ESTUDIO SOCIOECONÓMICO</a:t>
              </a:r>
              <a:endParaRPr lang="es-ES" sz="1400" dirty="0">
                <a:solidFill>
                  <a:schemeClr val="tx2"/>
                </a:solidFill>
              </a:endParaRPr>
            </a:p>
          </p:txBody>
        </p:sp>
        <p:cxnSp>
          <p:nvCxnSpPr>
            <p:cNvPr id="295" name="294 Conector recto de flecha"/>
            <p:cNvCxnSpPr>
              <a:stCxn id="282" idx="4"/>
              <a:endCxn id="294" idx="0"/>
            </p:cNvCxnSpPr>
            <p:nvPr/>
          </p:nvCxnSpPr>
          <p:spPr>
            <a:xfrm flipH="1">
              <a:off x="6986656" y="7955795"/>
              <a:ext cx="1202" cy="285797"/>
            </a:xfrm>
            <a:prstGeom prst="straightConnector1">
              <a:avLst/>
            </a:prstGeom>
            <a:ln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6" name="295 Preparación"/>
            <p:cNvSpPr/>
            <p:nvPr/>
          </p:nvSpPr>
          <p:spPr>
            <a:xfrm rot="10800000" flipV="1">
              <a:off x="8968087" y="6294983"/>
              <a:ext cx="2228060" cy="1156756"/>
            </a:xfrm>
            <a:prstGeom prst="flowChartPreparation">
              <a:avLst/>
            </a:prstGeom>
            <a:solidFill>
              <a:schemeClr val="bg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dirty="0" smtClean="0">
                  <a:solidFill>
                    <a:schemeClr val="tx2"/>
                  </a:solidFill>
                </a:rPr>
                <a:t>CUMPLE REQUISITOS - PRESENTA DOCUMENTOS COMPLETOS</a:t>
              </a:r>
              <a:endParaRPr lang="es-ES" sz="1400" dirty="0">
                <a:solidFill>
                  <a:schemeClr val="tx2"/>
                </a:solidFill>
              </a:endParaRPr>
            </a:p>
          </p:txBody>
        </p:sp>
        <p:sp>
          <p:nvSpPr>
            <p:cNvPr id="297" name="296 CuadroTexto"/>
            <p:cNvSpPr txBox="1"/>
            <p:nvPr/>
          </p:nvSpPr>
          <p:spPr>
            <a:xfrm>
              <a:off x="8117713" y="7781582"/>
              <a:ext cx="66748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00" b="1" dirty="0" smtClean="0">
                  <a:latin typeface="Verdana" pitchFamily="34" charset="0"/>
                </a:rPr>
                <a:t>SI</a:t>
              </a:r>
              <a:endParaRPr lang="es-ES" sz="1000" b="1" dirty="0">
                <a:latin typeface="Verdana" pitchFamily="34" charset="0"/>
              </a:endParaRPr>
            </a:p>
          </p:txBody>
        </p:sp>
        <p:cxnSp>
          <p:nvCxnSpPr>
            <p:cNvPr id="298" name="297 Conector angular"/>
            <p:cNvCxnSpPr>
              <a:stCxn id="296" idx="1"/>
              <a:endCxn id="284" idx="3"/>
            </p:cNvCxnSpPr>
            <p:nvPr/>
          </p:nvCxnSpPr>
          <p:spPr>
            <a:xfrm flipV="1">
              <a:off x="11196147" y="5512411"/>
              <a:ext cx="699175" cy="136095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9" name="298 Preparación"/>
            <p:cNvSpPr/>
            <p:nvPr/>
          </p:nvSpPr>
          <p:spPr>
            <a:xfrm rot="10800000" flipV="1">
              <a:off x="11895322" y="7102889"/>
              <a:ext cx="2062713" cy="2036022"/>
            </a:xfrm>
            <a:prstGeom prst="flowChartPreparation">
              <a:avLst/>
            </a:prstGeom>
            <a:solidFill>
              <a:srgbClr val="92D050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b="1" dirty="0" smtClean="0">
                  <a:solidFill>
                    <a:schemeClr val="tx2"/>
                  </a:solidFill>
                </a:rPr>
                <a:t>NO ES VIABLE </a:t>
              </a:r>
              <a:r>
                <a:rPr lang="es-ES" sz="1400" dirty="0" smtClean="0">
                  <a:solidFill>
                    <a:schemeClr val="tx2"/>
                  </a:solidFill>
                </a:rPr>
                <a:t>OTORGAR O RENOVAR PERMISO DE OCUPACIÓN DE ESPACIO PÚBLICO</a:t>
              </a:r>
              <a:endParaRPr lang="es-ES" sz="1400" dirty="0">
                <a:solidFill>
                  <a:schemeClr val="tx2"/>
                </a:solidFill>
              </a:endParaRPr>
            </a:p>
          </p:txBody>
        </p:sp>
        <p:cxnSp>
          <p:nvCxnSpPr>
            <p:cNvPr id="300" name="299 Conector angular"/>
            <p:cNvCxnSpPr>
              <a:stCxn id="296" idx="1"/>
              <a:endCxn id="299" idx="3"/>
            </p:cNvCxnSpPr>
            <p:nvPr/>
          </p:nvCxnSpPr>
          <p:spPr>
            <a:xfrm>
              <a:off x="11196147" y="6873361"/>
              <a:ext cx="699175" cy="1247539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1" name="300 CuadroTexto"/>
            <p:cNvSpPr txBox="1"/>
            <p:nvPr/>
          </p:nvSpPr>
          <p:spPr>
            <a:xfrm>
              <a:off x="10819003" y="7525358"/>
              <a:ext cx="102071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00" b="1" dirty="0" smtClean="0">
                  <a:latin typeface="Verdana" pitchFamily="34" charset="0"/>
                </a:rPr>
                <a:t>NO</a:t>
              </a:r>
              <a:endParaRPr lang="es-ES" sz="1000" b="1" dirty="0">
                <a:latin typeface="Verdana" pitchFamily="34" charset="0"/>
              </a:endParaRPr>
            </a:p>
          </p:txBody>
        </p:sp>
        <p:sp>
          <p:nvSpPr>
            <p:cNvPr id="302" name="301 Preparación"/>
            <p:cNvSpPr/>
            <p:nvPr/>
          </p:nvSpPr>
          <p:spPr>
            <a:xfrm rot="10800000" flipV="1">
              <a:off x="11887277" y="9467963"/>
              <a:ext cx="2082500" cy="2088230"/>
            </a:xfrm>
            <a:prstGeom prst="flowChartPreparation">
              <a:avLst/>
            </a:prstGeom>
            <a:solidFill>
              <a:srgbClr val="92D050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b="1" dirty="0" smtClean="0">
                  <a:solidFill>
                    <a:schemeClr val="tx2"/>
                  </a:solidFill>
                </a:rPr>
                <a:t>NO ES VIABLE </a:t>
              </a:r>
              <a:r>
                <a:rPr lang="es-ES" sz="1400" dirty="0" smtClean="0">
                  <a:solidFill>
                    <a:schemeClr val="tx2"/>
                  </a:solidFill>
                </a:rPr>
                <a:t>OTORGAR O RENOVAR PERMISO DE OCUPACIÓN DE ESPACIO PÚBLICO</a:t>
              </a:r>
              <a:endParaRPr lang="es-ES" sz="1400" dirty="0">
                <a:solidFill>
                  <a:schemeClr val="tx2"/>
                </a:solidFill>
              </a:endParaRPr>
            </a:p>
          </p:txBody>
        </p:sp>
        <p:cxnSp>
          <p:nvCxnSpPr>
            <p:cNvPr id="303" name="302 Conector recto de flecha"/>
            <p:cNvCxnSpPr>
              <a:stCxn id="302" idx="1"/>
              <a:endCxn id="293" idx="1"/>
            </p:cNvCxnSpPr>
            <p:nvPr/>
          </p:nvCxnSpPr>
          <p:spPr>
            <a:xfrm>
              <a:off x="13969777" y="10512078"/>
              <a:ext cx="4584226" cy="9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303 Conector angular"/>
            <p:cNvCxnSpPr>
              <a:stCxn id="294" idx="1"/>
              <a:endCxn id="296" idx="3"/>
            </p:cNvCxnSpPr>
            <p:nvPr/>
          </p:nvCxnSpPr>
          <p:spPr>
            <a:xfrm flipV="1">
              <a:off x="8353153" y="6873361"/>
              <a:ext cx="614934" cy="1801396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304 Conector angular"/>
            <p:cNvCxnSpPr>
              <a:stCxn id="294" idx="1"/>
              <a:endCxn id="302" idx="3"/>
            </p:cNvCxnSpPr>
            <p:nvPr/>
          </p:nvCxnSpPr>
          <p:spPr>
            <a:xfrm>
              <a:off x="8353153" y="8674757"/>
              <a:ext cx="3534124" cy="1837321"/>
            </a:xfrm>
            <a:prstGeom prst="bentConnector3">
              <a:avLst>
                <a:gd name="adj1" fmla="val 8668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6" name="305 Preparación"/>
            <p:cNvSpPr/>
            <p:nvPr/>
          </p:nvSpPr>
          <p:spPr>
            <a:xfrm>
              <a:off x="2076757" y="4762433"/>
              <a:ext cx="2820012" cy="1335748"/>
            </a:xfrm>
            <a:prstGeom prst="flowChartPreparation">
              <a:avLst/>
            </a:prstGeom>
            <a:solidFill>
              <a:schemeClr val="bg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b="1" dirty="0" smtClean="0">
                  <a:solidFill>
                    <a:schemeClr val="tx2"/>
                  </a:solidFill>
                </a:rPr>
                <a:t>VENTANILLA UNICA</a:t>
              </a:r>
            </a:p>
            <a:p>
              <a:pPr algn="ctr"/>
              <a:r>
                <a:rPr lang="es-ES" sz="1400" dirty="0" smtClean="0">
                  <a:solidFill>
                    <a:schemeClr val="tx2"/>
                  </a:solidFill>
                </a:rPr>
                <a:t>SE RADICAN LOS DOCUMENTOS Y SE SUBEN AL SISTEMA</a:t>
              </a:r>
              <a:endParaRPr lang="es-ES" sz="1400" dirty="0">
                <a:solidFill>
                  <a:schemeClr val="tx2"/>
                </a:solidFill>
              </a:endParaRPr>
            </a:p>
          </p:txBody>
        </p:sp>
        <p:sp>
          <p:nvSpPr>
            <p:cNvPr id="307" name="306 Rectángulo redondeado"/>
            <p:cNvSpPr/>
            <p:nvPr/>
          </p:nvSpPr>
          <p:spPr>
            <a:xfrm>
              <a:off x="16516325" y="7416318"/>
              <a:ext cx="1701189" cy="1265122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300" dirty="0" smtClean="0">
                  <a:solidFill>
                    <a:schemeClr val="bg1"/>
                  </a:solidFill>
                </a:rPr>
                <a:t>SE SOLICITA DOCUMENTACIÓN COMPLETA MEDIANTE OFICIO CON NEGACIÓN DE ESPACIO PÚBLICO</a:t>
              </a:r>
              <a:endParaRPr lang="es-ES" sz="1300" dirty="0">
                <a:solidFill>
                  <a:schemeClr val="bg1"/>
                </a:solidFill>
              </a:endParaRPr>
            </a:p>
          </p:txBody>
        </p:sp>
        <p:sp>
          <p:nvSpPr>
            <p:cNvPr id="308" name="307 Rectángulo redondeado"/>
            <p:cNvSpPr/>
            <p:nvPr/>
          </p:nvSpPr>
          <p:spPr>
            <a:xfrm>
              <a:off x="23869557" y="4205813"/>
              <a:ext cx="1701189" cy="1265122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300" dirty="0" smtClean="0">
                  <a:solidFill>
                    <a:schemeClr val="tx2"/>
                  </a:solidFill>
                </a:rPr>
                <a:t>SE NOTIFICA AL PETICIONARIO POR VENTANILLA UNICA, SI NO SE PRESENTA SE PUBLICA AVISO DE NOTIFICACIÓN</a:t>
              </a:r>
              <a:endParaRPr lang="es-ES" sz="1300" dirty="0">
                <a:solidFill>
                  <a:schemeClr val="tx2"/>
                </a:solidFill>
              </a:endParaRPr>
            </a:p>
          </p:txBody>
        </p:sp>
        <p:sp>
          <p:nvSpPr>
            <p:cNvPr id="309" name="308 Rectángulo redondeado"/>
            <p:cNvSpPr/>
            <p:nvPr/>
          </p:nvSpPr>
          <p:spPr>
            <a:xfrm>
              <a:off x="23869557" y="5573965"/>
              <a:ext cx="1701189" cy="1265122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300" dirty="0" smtClean="0">
                  <a:solidFill>
                    <a:schemeClr val="tx2"/>
                  </a:solidFill>
                </a:rPr>
                <a:t>SE NOTIFICA AL PETICIONARIO POR VENTANILLA UNICA, SI NO SE PRESENTA SE PUBLICA AVISO DE NOTIFICACIÓN</a:t>
              </a:r>
              <a:endParaRPr lang="es-ES" sz="1300" dirty="0">
                <a:solidFill>
                  <a:schemeClr val="tx2"/>
                </a:solidFill>
              </a:endParaRPr>
            </a:p>
          </p:txBody>
        </p:sp>
        <p:sp>
          <p:nvSpPr>
            <p:cNvPr id="310" name="309 Rectángulo redondeado"/>
            <p:cNvSpPr/>
            <p:nvPr/>
          </p:nvSpPr>
          <p:spPr>
            <a:xfrm>
              <a:off x="23869557" y="7416318"/>
              <a:ext cx="1701189" cy="1265122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300" dirty="0" smtClean="0">
                  <a:solidFill>
                    <a:schemeClr val="tx2"/>
                  </a:solidFill>
                </a:rPr>
                <a:t>SE NOTIFICA AL PETICIONARIO POR VENTANILLA UNICA, SI NO SE PRESENTA SE PUBLICA AVISO DE NOTIFICACIÓN</a:t>
              </a:r>
              <a:endParaRPr lang="es-ES" sz="1300" dirty="0">
                <a:solidFill>
                  <a:schemeClr val="tx2"/>
                </a:solidFill>
              </a:endParaRPr>
            </a:p>
          </p:txBody>
        </p:sp>
        <p:cxnSp>
          <p:nvCxnSpPr>
            <p:cNvPr id="311" name="310 Conector recto de flecha"/>
            <p:cNvCxnSpPr/>
            <p:nvPr/>
          </p:nvCxnSpPr>
          <p:spPr>
            <a:xfrm>
              <a:off x="13999982" y="8049792"/>
              <a:ext cx="216024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2" name="311 Rectángulo redondeado"/>
            <p:cNvSpPr/>
            <p:nvPr/>
          </p:nvSpPr>
          <p:spPr>
            <a:xfrm>
              <a:off x="2114854" y="3348484"/>
              <a:ext cx="2757338" cy="1006912"/>
            </a:xfrm>
            <a:prstGeom prst="roundRect">
              <a:avLst/>
            </a:prstGeom>
            <a:solidFill>
              <a:srgbClr val="FFFF00"/>
            </a:solidFill>
            <a:ln w="31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2870" tIns="51435" rIns="102870" bIns="51435" rtlCol="0" anchor="ctr"/>
            <a:lstStyle/>
            <a:p>
              <a:pPr algn="ctr"/>
              <a:r>
                <a:rPr lang="es-ES" sz="1800" b="1" dirty="0">
                  <a:solidFill>
                    <a:schemeClr val="tx2"/>
                  </a:solidFill>
                </a:rPr>
                <a:t>EL USUARIO PRESENTA SU SOLICITUD</a:t>
              </a:r>
            </a:p>
          </p:txBody>
        </p:sp>
        <p:sp>
          <p:nvSpPr>
            <p:cNvPr id="313" name="312 Rectángulo redondeado"/>
            <p:cNvSpPr/>
            <p:nvPr/>
          </p:nvSpPr>
          <p:spPr>
            <a:xfrm>
              <a:off x="23900746" y="9834574"/>
              <a:ext cx="1701189" cy="1334888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300" dirty="0" smtClean="0">
                  <a:solidFill>
                    <a:schemeClr val="tx2"/>
                  </a:solidFill>
                </a:rPr>
                <a:t>SE NOTIFICA AL PETICIONARIO POR VENTANILLA UNICA, SI NO SE PRESENTA SE PUBLICA AVISO DE NOTIFICACIÓN</a:t>
              </a:r>
              <a:endParaRPr lang="es-ES" sz="1300" dirty="0">
                <a:solidFill>
                  <a:schemeClr val="tx2"/>
                </a:solidFill>
              </a:endParaRPr>
            </a:p>
          </p:txBody>
        </p:sp>
        <p:sp>
          <p:nvSpPr>
            <p:cNvPr id="314" name="313 Rectángulo redondeado"/>
            <p:cNvSpPr/>
            <p:nvPr/>
          </p:nvSpPr>
          <p:spPr>
            <a:xfrm>
              <a:off x="29287785" y="4355394"/>
              <a:ext cx="1171824" cy="6552728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s-ES" sz="1600" b="1" dirty="0" smtClean="0">
                  <a:solidFill>
                    <a:schemeClr val="tx2"/>
                  </a:solidFill>
                  <a:latin typeface="Verdana" pitchFamily="34" charset="0"/>
                </a:rPr>
                <a:t>SE ENVÍA LISTADO DE VENDEDORES INFORMALES A LA INSPECCIÓN DE VIGILANCIA Y CONTROL AMBIENTAL</a:t>
              </a:r>
              <a:endParaRPr lang="es-ES" sz="1600" b="1" dirty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cxnSp>
          <p:nvCxnSpPr>
            <p:cNvPr id="315" name="314 Conector recto de flecha"/>
            <p:cNvCxnSpPr>
              <a:stCxn id="312" idx="2"/>
              <a:endCxn id="306" idx="0"/>
            </p:cNvCxnSpPr>
            <p:nvPr/>
          </p:nvCxnSpPr>
          <p:spPr>
            <a:xfrm flipH="1">
              <a:off x="3486763" y="4355396"/>
              <a:ext cx="6760" cy="40703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" name="315 Conector angular"/>
            <p:cNvCxnSpPr>
              <a:stCxn id="306" idx="2"/>
              <a:endCxn id="282" idx="0"/>
            </p:cNvCxnSpPr>
            <p:nvPr/>
          </p:nvCxnSpPr>
          <p:spPr>
            <a:xfrm rot="16200000" flipH="1">
              <a:off x="4893786" y="4691157"/>
              <a:ext cx="687048" cy="3501095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7" name="316 Conector recto"/>
            <p:cNvCxnSpPr/>
            <p:nvPr/>
          </p:nvCxnSpPr>
          <p:spPr>
            <a:xfrm>
              <a:off x="5400825" y="1908324"/>
              <a:ext cx="0" cy="123133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8" name="317 Conector recto"/>
            <p:cNvCxnSpPr/>
            <p:nvPr/>
          </p:nvCxnSpPr>
          <p:spPr>
            <a:xfrm>
              <a:off x="20594513" y="1908324"/>
              <a:ext cx="0" cy="123133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318 Conector recto"/>
            <p:cNvCxnSpPr/>
            <p:nvPr/>
          </p:nvCxnSpPr>
          <p:spPr>
            <a:xfrm>
              <a:off x="1584401" y="1908324"/>
              <a:ext cx="0" cy="123133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0" name="319 Rectángulo redondeado"/>
            <p:cNvSpPr/>
            <p:nvPr/>
          </p:nvSpPr>
          <p:spPr>
            <a:xfrm>
              <a:off x="18500146" y="4359686"/>
              <a:ext cx="1701189" cy="985126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300" dirty="0" smtClean="0">
                  <a:solidFill>
                    <a:schemeClr val="bg1"/>
                  </a:solidFill>
                </a:rPr>
                <a:t>SE FIRMA OFICIO DE ESPERA</a:t>
              </a:r>
              <a:endParaRPr lang="es-ES" sz="1300" dirty="0">
                <a:solidFill>
                  <a:schemeClr val="bg1"/>
                </a:solidFill>
              </a:endParaRPr>
            </a:p>
          </p:txBody>
        </p:sp>
        <p:sp>
          <p:nvSpPr>
            <p:cNvPr id="321" name="320 Rectángulo redondeado"/>
            <p:cNvSpPr/>
            <p:nvPr/>
          </p:nvSpPr>
          <p:spPr>
            <a:xfrm>
              <a:off x="18500146" y="5742240"/>
              <a:ext cx="1701189" cy="985126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300" dirty="0" smtClean="0">
                  <a:solidFill>
                    <a:schemeClr val="bg1"/>
                  </a:solidFill>
                </a:rPr>
                <a:t>SE FIRMA OFICIO DE ESPERA</a:t>
              </a:r>
              <a:endParaRPr lang="es-ES" sz="1300" dirty="0">
                <a:solidFill>
                  <a:schemeClr val="bg1"/>
                </a:solidFill>
              </a:endParaRPr>
            </a:p>
          </p:txBody>
        </p:sp>
        <p:sp>
          <p:nvSpPr>
            <p:cNvPr id="322" name="321 Rectángulo redondeado"/>
            <p:cNvSpPr/>
            <p:nvPr/>
          </p:nvSpPr>
          <p:spPr>
            <a:xfrm>
              <a:off x="18500146" y="7542440"/>
              <a:ext cx="1701189" cy="985126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300" dirty="0" smtClean="0">
                  <a:solidFill>
                    <a:schemeClr val="bg1"/>
                  </a:solidFill>
                </a:rPr>
                <a:t>SE FIRMA OFICIO DE NEGACIÓN DE OCUPACIÓN DE ESPACIO PÚBLICO</a:t>
              </a:r>
              <a:endParaRPr lang="es-ES" sz="1300" dirty="0">
                <a:solidFill>
                  <a:schemeClr val="bg1"/>
                </a:solidFill>
              </a:endParaRPr>
            </a:p>
          </p:txBody>
        </p:sp>
        <p:sp>
          <p:nvSpPr>
            <p:cNvPr id="323" name="322 Rectángulo redondeado"/>
            <p:cNvSpPr/>
            <p:nvPr/>
          </p:nvSpPr>
          <p:spPr>
            <a:xfrm>
              <a:off x="21079383" y="5636023"/>
              <a:ext cx="1786248" cy="112477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300" dirty="0" smtClean="0">
                  <a:solidFill>
                    <a:schemeClr val="tx2"/>
                  </a:solidFill>
                </a:rPr>
                <a:t>SE GENERA OFICIO DE ESPERA Y SE REMITE LA RESPUESTA FIRMADA A VENTANILLA UNICA</a:t>
              </a:r>
              <a:endParaRPr lang="es-ES" sz="1300" dirty="0">
                <a:solidFill>
                  <a:schemeClr val="tx2"/>
                </a:solidFill>
              </a:endParaRPr>
            </a:p>
          </p:txBody>
        </p:sp>
        <p:sp>
          <p:nvSpPr>
            <p:cNvPr id="324" name="323 Rectángulo redondeado"/>
            <p:cNvSpPr/>
            <p:nvPr/>
          </p:nvSpPr>
          <p:spPr>
            <a:xfrm>
              <a:off x="21079383" y="7494605"/>
              <a:ext cx="1786248" cy="112477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300" dirty="0" smtClean="0">
                  <a:solidFill>
                    <a:schemeClr val="tx2"/>
                  </a:solidFill>
                </a:rPr>
                <a:t>SE GENERA OFICIO DE NEGACIÓN Y SE REMITE LA RESPUESTA FIRMADA A VENTANILLA UNICA</a:t>
              </a:r>
              <a:endParaRPr lang="es-ES" sz="1300" dirty="0">
                <a:solidFill>
                  <a:schemeClr val="tx2"/>
                </a:solidFill>
              </a:endParaRPr>
            </a:p>
          </p:txBody>
        </p:sp>
        <p:sp>
          <p:nvSpPr>
            <p:cNvPr id="325" name="324 Rectángulo redondeado"/>
            <p:cNvSpPr/>
            <p:nvPr/>
          </p:nvSpPr>
          <p:spPr>
            <a:xfrm>
              <a:off x="21079383" y="9928564"/>
              <a:ext cx="1786248" cy="112477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300" dirty="0" smtClean="0">
                  <a:solidFill>
                    <a:schemeClr val="tx2"/>
                  </a:solidFill>
                </a:rPr>
                <a:t>SE GENERA OFICIO DE NEGACIÓN Y SE REMITE LA RESPUESTA FIRMADA A VENTANILLA UNICA</a:t>
              </a:r>
              <a:endParaRPr lang="es-ES" sz="1300" dirty="0">
                <a:solidFill>
                  <a:schemeClr val="tx2"/>
                </a:solidFill>
              </a:endParaRPr>
            </a:p>
          </p:txBody>
        </p:sp>
        <p:cxnSp>
          <p:nvCxnSpPr>
            <p:cNvPr id="326" name="325 Conector recto"/>
            <p:cNvCxnSpPr/>
            <p:nvPr/>
          </p:nvCxnSpPr>
          <p:spPr>
            <a:xfrm>
              <a:off x="23330817" y="1908324"/>
              <a:ext cx="0" cy="123133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7" name="326 Rectángulo redondeado"/>
            <p:cNvSpPr/>
            <p:nvPr/>
          </p:nvSpPr>
          <p:spPr>
            <a:xfrm>
              <a:off x="26624448" y="4004768"/>
              <a:ext cx="1701189" cy="166721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300" dirty="0" smtClean="0">
                  <a:solidFill>
                    <a:schemeClr val="bg1"/>
                  </a:solidFill>
                </a:rPr>
                <a:t>SE GENERA ACTA DE COMPROMISO FIRMADA POR EL USUARIO CON HUELLA DIGITAL Y COPIA DE LA CÉDULA DE CIUDADANÍA</a:t>
              </a:r>
              <a:endParaRPr lang="es-ES" sz="1300" dirty="0">
                <a:solidFill>
                  <a:schemeClr val="bg1"/>
                </a:solidFill>
              </a:endParaRPr>
            </a:p>
          </p:txBody>
        </p:sp>
        <p:cxnSp>
          <p:nvCxnSpPr>
            <p:cNvPr id="328" name="327 Conector recto"/>
            <p:cNvCxnSpPr/>
            <p:nvPr/>
          </p:nvCxnSpPr>
          <p:spPr>
            <a:xfrm>
              <a:off x="25995113" y="1908324"/>
              <a:ext cx="0" cy="123133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9" name="328 Conector recto de flecha"/>
            <p:cNvCxnSpPr/>
            <p:nvPr/>
          </p:nvCxnSpPr>
          <p:spPr>
            <a:xfrm>
              <a:off x="25805357" y="6155594"/>
              <a:ext cx="338437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0" name="329 Conector recto de flecha"/>
            <p:cNvCxnSpPr/>
            <p:nvPr/>
          </p:nvCxnSpPr>
          <p:spPr>
            <a:xfrm flipV="1">
              <a:off x="25779089" y="7955794"/>
              <a:ext cx="3410644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1" name="330 Conector recto de flecha"/>
            <p:cNvCxnSpPr/>
            <p:nvPr/>
          </p:nvCxnSpPr>
          <p:spPr>
            <a:xfrm>
              <a:off x="25805357" y="10404066"/>
              <a:ext cx="338437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2" name="331 Conector recto de flecha"/>
            <p:cNvCxnSpPr/>
            <p:nvPr/>
          </p:nvCxnSpPr>
          <p:spPr>
            <a:xfrm>
              <a:off x="25805357" y="4859450"/>
              <a:ext cx="7200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3" name="332 Conector recto de flecha"/>
            <p:cNvCxnSpPr/>
            <p:nvPr/>
          </p:nvCxnSpPr>
          <p:spPr>
            <a:xfrm>
              <a:off x="28469653" y="4859450"/>
              <a:ext cx="7200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4" name="333 Conector recto"/>
            <p:cNvCxnSpPr/>
            <p:nvPr/>
          </p:nvCxnSpPr>
          <p:spPr>
            <a:xfrm>
              <a:off x="30675633" y="1908324"/>
              <a:ext cx="0" cy="123133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5" name="334 Conector recto de flecha"/>
            <p:cNvCxnSpPr/>
            <p:nvPr/>
          </p:nvCxnSpPr>
          <p:spPr>
            <a:xfrm>
              <a:off x="23069053" y="4859450"/>
              <a:ext cx="57606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6" name="335 Conector recto de flecha"/>
            <p:cNvCxnSpPr/>
            <p:nvPr/>
          </p:nvCxnSpPr>
          <p:spPr>
            <a:xfrm>
              <a:off x="20404757" y="4859450"/>
              <a:ext cx="50405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336 Conector recto de flecha"/>
            <p:cNvCxnSpPr/>
            <p:nvPr/>
          </p:nvCxnSpPr>
          <p:spPr>
            <a:xfrm>
              <a:off x="23069053" y="6227602"/>
              <a:ext cx="57606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8" name="337 Conector recto de flecha"/>
            <p:cNvCxnSpPr/>
            <p:nvPr/>
          </p:nvCxnSpPr>
          <p:spPr>
            <a:xfrm>
              <a:off x="20404757" y="6227602"/>
              <a:ext cx="50405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9" name="338 Conector recto de flecha"/>
            <p:cNvCxnSpPr/>
            <p:nvPr/>
          </p:nvCxnSpPr>
          <p:spPr>
            <a:xfrm>
              <a:off x="23069053" y="8027802"/>
              <a:ext cx="57606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0" name="339 Conector recto de flecha"/>
            <p:cNvCxnSpPr/>
            <p:nvPr/>
          </p:nvCxnSpPr>
          <p:spPr>
            <a:xfrm>
              <a:off x="20404757" y="8027802"/>
              <a:ext cx="50405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1" name="340 Conector recto de flecha"/>
            <p:cNvCxnSpPr/>
            <p:nvPr/>
          </p:nvCxnSpPr>
          <p:spPr>
            <a:xfrm>
              <a:off x="23069053" y="10548082"/>
              <a:ext cx="57606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2" name="341 Conector recto de flecha"/>
            <p:cNvCxnSpPr/>
            <p:nvPr/>
          </p:nvCxnSpPr>
          <p:spPr>
            <a:xfrm>
              <a:off x="20404757" y="10548082"/>
              <a:ext cx="50405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3" name="342 CuadroTexto"/>
            <p:cNvSpPr txBox="1"/>
            <p:nvPr/>
          </p:nvSpPr>
          <p:spPr>
            <a:xfrm>
              <a:off x="2232473" y="2220457"/>
              <a:ext cx="2520280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800" b="1" dirty="0" smtClean="0">
                  <a:latin typeface="Verdana" pitchFamily="34" charset="0"/>
                </a:rPr>
                <a:t>VENTANILLA UNICA</a:t>
              </a:r>
            </a:p>
            <a:p>
              <a:endParaRPr lang="es-ES" dirty="0"/>
            </a:p>
          </p:txBody>
        </p:sp>
        <p:sp>
          <p:nvSpPr>
            <p:cNvPr id="344" name="343 CuadroTexto"/>
            <p:cNvSpPr txBox="1"/>
            <p:nvPr/>
          </p:nvSpPr>
          <p:spPr>
            <a:xfrm>
              <a:off x="11449497" y="2198097"/>
              <a:ext cx="280831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800" b="1" dirty="0" smtClean="0">
                  <a:latin typeface="Verdana" pitchFamily="34" charset="0"/>
                </a:rPr>
                <a:t>PROFESIONAL UNIVERSITARIO</a:t>
              </a:r>
            </a:p>
          </p:txBody>
        </p:sp>
        <p:sp>
          <p:nvSpPr>
            <p:cNvPr id="345" name="344 CuadroTexto"/>
            <p:cNvSpPr txBox="1"/>
            <p:nvPr/>
          </p:nvSpPr>
          <p:spPr>
            <a:xfrm>
              <a:off x="20306481" y="2196356"/>
              <a:ext cx="3384376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800" b="1" dirty="0" smtClean="0">
                  <a:latin typeface="Verdana" pitchFamily="34" charset="0"/>
                </a:rPr>
                <a:t>AUXILIAR ADMINISTRATIVO</a:t>
              </a:r>
            </a:p>
            <a:p>
              <a:endParaRPr lang="es-ES" dirty="0"/>
            </a:p>
          </p:txBody>
        </p:sp>
        <p:sp>
          <p:nvSpPr>
            <p:cNvPr id="346" name="345 CuadroTexto"/>
            <p:cNvSpPr txBox="1"/>
            <p:nvPr/>
          </p:nvSpPr>
          <p:spPr>
            <a:xfrm>
              <a:off x="23474833" y="2220456"/>
              <a:ext cx="2520280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800" b="1" dirty="0" smtClean="0">
                  <a:latin typeface="Verdana" pitchFamily="34" charset="0"/>
                </a:rPr>
                <a:t>VENTANILLA UNICA</a:t>
              </a:r>
            </a:p>
            <a:p>
              <a:endParaRPr lang="es-ES" dirty="0"/>
            </a:p>
          </p:txBody>
        </p:sp>
        <p:sp>
          <p:nvSpPr>
            <p:cNvPr id="347" name="346 CuadroTexto"/>
            <p:cNvSpPr txBox="1"/>
            <p:nvPr/>
          </p:nvSpPr>
          <p:spPr>
            <a:xfrm>
              <a:off x="27003225" y="2198097"/>
              <a:ext cx="280831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800" b="1" dirty="0" smtClean="0">
                  <a:latin typeface="Verdana" pitchFamily="34" charset="0"/>
                </a:rPr>
                <a:t>PROFESIONAL UNIVERSITARIO</a:t>
              </a:r>
            </a:p>
          </p:txBody>
        </p:sp>
        <p:cxnSp>
          <p:nvCxnSpPr>
            <p:cNvPr id="348" name="347 Conector recto de flecha"/>
            <p:cNvCxnSpPr/>
            <p:nvPr/>
          </p:nvCxnSpPr>
          <p:spPr>
            <a:xfrm>
              <a:off x="18244517" y="4859451"/>
              <a:ext cx="21602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9" name="348 Conector recto de flecha"/>
            <p:cNvCxnSpPr/>
            <p:nvPr/>
          </p:nvCxnSpPr>
          <p:spPr>
            <a:xfrm>
              <a:off x="18244517" y="6227603"/>
              <a:ext cx="21602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0" name="349 Conector recto de flecha"/>
            <p:cNvCxnSpPr/>
            <p:nvPr/>
          </p:nvCxnSpPr>
          <p:spPr>
            <a:xfrm>
              <a:off x="16300301" y="4859451"/>
              <a:ext cx="21602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1" name="350 Conector recto de flecha"/>
            <p:cNvCxnSpPr/>
            <p:nvPr/>
          </p:nvCxnSpPr>
          <p:spPr>
            <a:xfrm>
              <a:off x="16300301" y="6227603"/>
              <a:ext cx="21602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2" name="351 Conector recto de flecha"/>
            <p:cNvCxnSpPr/>
            <p:nvPr/>
          </p:nvCxnSpPr>
          <p:spPr>
            <a:xfrm>
              <a:off x="18244517" y="8027803"/>
              <a:ext cx="21602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7" name="356 Conector recto"/>
            <p:cNvCxnSpPr/>
            <p:nvPr/>
          </p:nvCxnSpPr>
          <p:spPr>
            <a:xfrm>
              <a:off x="1584401" y="11917436"/>
              <a:ext cx="290912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8" name="357 Conector recto"/>
            <p:cNvCxnSpPr/>
            <p:nvPr/>
          </p:nvCxnSpPr>
          <p:spPr>
            <a:xfrm>
              <a:off x="1584401" y="14221692"/>
              <a:ext cx="290912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5" name="364 CuadroTexto"/>
            <p:cNvSpPr txBox="1"/>
            <p:nvPr/>
          </p:nvSpPr>
          <p:spPr>
            <a:xfrm>
              <a:off x="1728417" y="12277476"/>
              <a:ext cx="3528392" cy="1061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800" b="1" dirty="0" smtClean="0"/>
                <a:t>INICIO DEL PROCEDIMIENTO</a:t>
              </a:r>
            </a:p>
            <a:p>
              <a:pPr algn="ctr"/>
              <a:endParaRPr lang="es-ES" dirty="0" smtClean="0"/>
            </a:p>
            <a:p>
              <a:pPr algn="ctr"/>
              <a:endParaRPr lang="es-ES" dirty="0" smtClean="0"/>
            </a:p>
            <a:p>
              <a:pPr algn="ctr"/>
              <a:r>
                <a:rPr lang="es-ES" dirty="0" smtClean="0"/>
                <a:t>RECIBIR Y RADICAR SOLICITUD.</a:t>
              </a:r>
              <a:endParaRPr lang="es-ES" dirty="0"/>
            </a:p>
          </p:txBody>
        </p:sp>
        <p:cxnSp>
          <p:nvCxnSpPr>
            <p:cNvPr id="369" name="368 Conector recto"/>
            <p:cNvCxnSpPr/>
            <p:nvPr/>
          </p:nvCxnSpPr>
          <p:spPr>
            <a:xfrm>
              <a:off x="1584401" y="2988444"/>
              <a:ext cx="290912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371 Conector recto"/>
            <p:cNvCxnSpPr/>
            <p:nvPr/>
          </p:nvCxnSpPr>
          <p:spPr>
            <a:xfrm>
              <a:off x="1584401" y="1908324"/>
              <a:ext cx="290912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374 Conector recto"/>
            <p:cNvCxnSpPr/>
            <p:nvPr/>
          </p:nvCxnSpPr>
          <p:spPr>
            <a:xfrm>
              <a:off x="11449497" y="2988444"/>
              <a:ext cx="0" cy="112332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375 Conector recto"/>
            <p:cNvCxnSpPr/>
            <p:nvPr/>
          </p:nvCxnSpPr>
          <p:spPr>
            <a:xfrm>
              <a:off x="16346041" y="2988444"/>
              <a:ext cx="0" cy="112332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2" name="381 CuadroTexto"/>
            <p:cNvSpPr txBox="1"/>
            <p:nvPr/>
          </p:nvSpPr>
          <p:spPr>
            <a:xfrm>
              <a:off x="5544841" y="12240600"/>
              <a:ext cx="5688632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dirty="0" smtClean="0"/>
                <a:t>PARA VERIFICAR EL CUMPLIMIENTO DE REQUISITOS ESTABLECIDOS EN LA NORMA.  ACUERDO 443-99 Y DECRETO 136 DE 2002.</a:t>
              </a:r>
            </a:p>
          </p:txBody>
        </p:sp>
        <p:sp>
          <p:nvSpPr>
            <p:cNvPr id="383" name="382 CuadroTexto"/>
            <p:cNvSpPr txBox="1"/>
            <p:nvPr/>
          </p:nvSpPr>
          <p:spPr>
            <a:xfrm>
              <a:off x="16490057" y="12242343"/>
              <a:ext cx="3888432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ES" dirty="0" smtClean="0"/>
                <a:t>MEDIANTE OFICIO  FIRMADO POR EL PROFESIONAL UNIVERSITARIO EXPLICANDO LAS RAZONES POR LAS CUALES SE OTORGA O SE NIEGA LA SOLICITUD PARA UN PERMISO DE OCUPACIÓN DE ESPACIÓ PÚBLICO PARA VENDEDORES INFORMALES.</a:t>
              </a:r>
              <a:endParaRPr lang="es-ES" dirty="0"/>
            </a:p>
          </p:txBody>
        </p:sp>
        <p:sp>
          <p:nvSpPr>
            <p:cNvPr id="384" name="383 CuadroTexto"/>
            <p:cNvSpPr txBox="1"/>
            <p:nvPr/>
          </p:nvSpPr>
          <p:spPr>
            <a:xfrm>
              <a:off x="23402825" y="11917436"/>
              <a:ext cx="2520280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ES" sz="1400" dirty="0" smtClean="0"/>
                <a:t>SE ENTREGA AL USUARIO EL OFICIO FIRMADO POR EL PROFESIONAL UNIVERSITARIO.  </a:t>
              </a:r>
            </a:p>
            <a:p>
              <a:pPr algn="just"/>
              <a:r>
                <a:rPr lang="es-ES" sz="1400" dirty="0" smtClean="0"/>
                <a:t>SI EL USUARIO NO SE PRESENTA, SE SOLICITA AL AUXILIAR ADMINISTRATIVO ENVIAR CITACIÓN POR CORREO CERTIFICADO. SI PERSISTE SE CIERRA EL TRÁMITE Y SE NOTIFICA MEDIANTE AVISO.</a:t>
              </a:r>
              <a:endParaRPr lang="es-ES" sz="1400" dirty="0"/>
            </a:p>
          </p:txBody>
        </p:sp>
        <p:cxnSp>
          <p:nvCxnSpPr>
            <p:cNvPr id="388" name="387 Conector recto"/>
            <p:cNvCxnSpPr/>
            <p:nvPr/>
          </p:nvCxnSpPr>
          <p:spPr>
            <a:xfrm>
              <a:off x="28731417" y="2988444"/>
              <a:ext cx="0" cy="112332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9" name="388 CuadroTexto"/>
            <p:cNvSpPr txBox="1"/>
            <p:nvPr/>
          </p:nvSpPr>
          <p:spPr>
            <a:xfrm>
              <a:off x="28803425" y="12277476"/>
              <a:ext cx="1800200" cy="13080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dirty="0" smtClean="0"/>
                <a:t>MEDIANTE OFICIO.</a:t>
              </a:r>
            </a:p>
            <a:p>
              <a:pPr algn="ctr"/>
              <a:endParaRPr lang="es-ES" dirty="0" smtClean="0"/>
            </a:p>
            <a:p>
              <a:pPr algn="ctr"/>
              <a:endParaRPr lang="es-ES" dirty="0" smtClean="0"/>
            </a:p>
            <a:p>
              <a:pPr algn="ctr"/>
              <a:r>
                <a:rPr lang="es-ES" sz="1700" b="1" dirty="0" smtClean="0"/>
                <a:t>FIN DEL PROCEDIMIENTO</a:t>
              </a:r>
              <a:endParaRPr lang="es-ES" sz="1700" b="1" dirty="0"/>
            </a:p>
          </p:txBody>
        </p:sp>
        <p:sp>
          <p:nvSpPr>
            <p:cNvPr id="392" name="391 CuadroTexto"/>
            <p:cNvSpPr txBox="1"/>
            <p:nvPr/>
          </p:nvSpPr>
          <p:spPr>
            <a:xfrm>
              <a:off x="26211137" y="11917436"/>
              <a:ext cx="2376264" cy="21698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ES" dirty="0" smtClean="0"/>
                <a:t>FIRMADA POR EL SOLICITANTE, EN LA CUAL SE COMPROMETE A CUMPLIR CON LAS OBLIGACIONES DE VENDEDOR INFORMAL (CODIGO DE CONVIVENCIA CIUDADANA Y EL ACUERDO 443-99).</a:t>
              </a:r>
              <a:endParaRPr lang="es-ES" dirty="0"/>
            </a:p>
          </p:txBody>
        </p:sp>
        <p:sp>
          <p:nvSpPr>
            <p:cNvPr id="393" name="392 CuadroTexto"/>
            <p:cNvSpPr txBox="1"/>
            <p:nvPr/>
          </p:nvSpPr>
          <p:spPr>
            <a:xfrm>
              <a:off x="11737529" y="12227534"/>
              <a:ext cx="432048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dirty="0" smtClean="0"/>
                <a:t>PARA DETERMINAR LA VIABILIDAD O NO DE LA SOLICITUD DEL USUARIO.</a:t>
              </a:r>
              <a:endParaRPr lang="es-ES" dirty="0"/>
            </a:p>
          </p:txBody>
        </p:sp>
        <p:sp>
          <p:nvSpPr>
            <p:cNvPr id="394" name="393 CuadroTexto"/>
            <p:cNvSpPr txBox="1"/>
            <p:nvPr/>
          </p:nvSpPr>
          <p:spPr>
            <a:xfrm>
              <a:off x="20738529" y="12061452"/>
              <a:ext cx="2448272" cy="22621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ES" sz="1400" dirty="0" smtClean="0"/>
                <a:t>SE ENVIA EL OFICIO FIRMADO A VENTANILLA UNICA PARA POSTERIOR NOTIFICACIÓN AL SOLICITANTE. SI EL USUARIO NO SE PRESENTA, SE ENVIA CITACIÓN POR CORREO CERTIFICADO. SI PERSISTE SE CIERRA EL TRÁMITE Y SE NOTIFICA MEDIANTE AVISO.</a:t>
              </a:r>
            </a:p>
            <a:p>
              <a:pPr algn="just"/>
              <a:endParaRPr lang="es-ES" dirty="0" smtClean="0"/>
            </a:p>
          </p:txBody>
        </p:sp>
      </p:grpSp>
      <p:sp>
        <p:nvSpPr>
          <p:cNvPr id="475" name="474 CuadroTexto"/>
          <p:cNvSpPr txBox="1"/>
          <p:nvPr/>
        </p:nvSpPr>
        <p:spPr>
          <a:xfrm>
            <a:off x="2232473" y="1548284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/>
              <a:t>8. FLUJOGRAMA</a:t>
            </a:r>
            <a:endParaRPr lang="es-E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3365</TotalTime>
  <Words>518</Words>
  <Application>Microsoft Office PowerPoint</Application>
  <PresentationFormat>Personalizado</PresentationFormat>
  <Paragraphs>55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arendonl</dc:creator>
  <cp:lastModifiedBy>Liliana Delgadillo Parra</cp:lastModifiedBy>
  <cp:revision>168</cp:revision>
  <dcterms:created xsi:type="dcterms:W3CDTF">2013-05-28T14:25:23Z</dcterms:created>
  <dcterms:modified xsi:type="dcterms:W3CDTF">2014-03-10T16:11:24Z</dcterms:modified>
</cp:coreProperties>
</file>